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256" r:id="rId2"/>
    <p:sldId id="271" r:id="rId3"/>
    <p:sldId id="258" r:id="rId4"/>
    <p:sldId id="284" r:id="rId5"/>
    <p:sldId id="285" r:id="rId6"/>
    <p:sldId id="287" r:id="rId7"/>
    <p:sldId id="259" r:id="rId8"/>
    <p:sldId id="286" r:id="rId9"/>
    <p:sldId id="277" r:id="rId10"/>
    <p:sldId id="278" r:id="rId11"/>
    <p:sldId id="279" r:id="rId12"/>
    <p:sldId id="289" r:id="rId13"/>
    <p:sldId id="260" r:id="rId14"/>
    <p:sldId id="290" r:id="rId15"/>
    <p:sldId id="280" r:id="rId16"/>
    <p:sldId id="291" r:id="rId17"/>
    <p:sldId id="292" r:id="rId18"/>
    <p:sldId id="273" r:id="rId19"/>
    <p:sldId id="261" r:id="rId20"/>
    <p:sldId id="281" r:id="rId21"/>
    <p:sldId id="282" r:id="rId22"/>
    <p:sldId id="28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 to World Models" id="{92C1F7FD-4999-409F-8AE6-5AC9EFA4FBCF}">
          <p14:sldIdLst>
            <p14:sldId id="256"/>
            <p14:sldId id="271"/>
            <p14:sldId id="258"/>
            <p14:sldId id="284"/>
            <p14:sldId id="285"/>
            <p14:sldId id="287"/>
            <p14:sldId id="259"/>
            <p14:sldId id="286"/>
            <p14:sldId id="277"/>
            <p14:sldId id="278"/>
            <p14:sldId id="279"/>
            <p14:sldId id="289"/>
            <p14:sldId id="260"/>
            <p14:sldId id="290"/>
            <p14:sldId id="280"/>
            <p14:sldId id="291"/>
            <p14:sldId id="292"/>
            <p14:sldId id="273"/>
          </p14:sldIdLst>
        </p14:section>
        <p14:section name="Appendix" id="{E49FC750-DF6A-4C57-8941-C570EEB723FD}">
          <p14:sldIdLst>
            <p14:sldId id="261"/>
            <p14:sldId id="281"/>
            <p14:sldId id="282"/>
            <p14:sldId id="28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2323" autoAdjust="0"/>
  </p:normalViewPr>
  <p:slideViewPr>
    <p:cSldViewPr snapToGrid="0">
      <p:cViewPr varScale="1">
        <p:scale>
          <a:sx n="69" d="100"/>
          <a:sy n="69" d="100"/>
        </p:scale>
        <p:origin x="123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gif>
</file>

<file path=ppt/media/image19.png>
</file>

<file path=ppt/media/image2.jpeg>
</file>

<file path=ppt/media/image20.jpeg>
</file>

<file path=ppt/media/image21.png>
</file>

<file path=ppt/media/image3.gif>
</file>

<file path=ppt/media/image4.gif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81BC0F-2C10-458B-A5B5-31122DC3D0EF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530DD9-2F3C-4D74-BE52-53D419462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802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530DD9-2F3C-4D74-BE52-53D4194620A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9793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530DD9-2F3C-4D74-BE52-53D4194620A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1263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530DD9-2F3C-4D74-BE52-53D4194620A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6163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530DD9-2F3C-4D74-BE52-53D4194620A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3743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6C56D1-23C9-2B1A-4678-7822B7AD6C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1E9573-07D0-CF2A-BD28-CE1504DB34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091DC6-A2A3-01FD-74B9-FEB6357A72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40167-A52F-C597-BB28-4424618FD1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530DD9-2F3C-4D74-BE52-53D4194620A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7217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0125A3-69F7-BC85-921A-6CCBA7DA77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CF04C82-37AE-4FC5-ACF3-89CBF7E8CA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7687C9C-3713-1FCB-B380-9FF4C2562C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CCCBFD-E109-D1B1-EEF2-C2EB827C16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530DD9-2F3C-4D74-BE52-53D4194620A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2360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530DD9-2F3C-4D74-BE52-53D4194620A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8879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530DD9-2F3C-4D74-BE52-53D4194620A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2522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530DD9-2F3C-4D74-BE52-53D4194620A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9737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530DD9-2F3C-4D74-BE52-53D4194620A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1439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After explaining key terms, contrast human knowledge of an environment vs. agentic knowledge. Agents only know things via observations, but humans ostensibly seem to understand the underlying (/generating?) principles of an environment.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530DD9-2F3C-4D74-BE52-53D4194620A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4257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422D72-12BC-2343-977C-3CFAFF5B01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B6B5E2-0ACA-AAD1-6900-CA546AB0A7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39747D-FB76-E208-4ED0-E2A114590E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F7005E-21F8-FD21-9062-6BF2DBCF84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530DD9-2F3C-4D74-BE52-53D4194620A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4315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530DD9-2F3C-4D74-BE52-53D4194620A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7528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2A0B8B-3689-15E9-E16C-BC9A35F98B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5985900-8AEF-DE06-6201-5D9A9B0E95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DB693F-F368-4FA2-C821-D2FF9BFF4D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After explaining key terms, contrast human knowledge of an environment vs. agentic knowledge. Agents only know things via observations, but humans ostensibly seem to understand the underlying (/generating?) principles of an environment.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66AF8B-0D5F-30B9-107B-91E7EE1D13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530DD9-2F3C-4D74-BE52-53D4194620A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9512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530DD9-2F3C-4D74-BE52-53D4194620A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4416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530DD9-2F3C-4D74-BE52-53D4194620A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6888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I know we have this same graphic on slide 8, but people will want to look at it again by this point!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530DD9-2F3C-4D74-BE52-53D4194620A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882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70" y="6209925"/>
            <a:ext cx="11155680" cy="45719"/>
          </a:xfrm>
          <a:custGeom>
            <a:avLst/>
            <a:gdLst>
              <a:gd name="connsiteX0" fmla="*/ 0 w 8715708"/>
              <a:gd name="connsiteY0" fmla="*/ 0 h 45719"/>
              <a:gd name="connsiteX1" fmla="*/ 3694525 w 8715708"/>
              <a:gd name="connsiteY1" fmla="*/ 0 h 45719"/>
              <a:gd name="connsiteX2" fmla="*/ 5021183 w 8715708"/>
              <a:gd name="connsiteY2" fmla="*/ 0 h 45719"/>
              <a:gd name="connsiteX3" fmla="*/ 8715708 w 8715708"/>
              <a:gd name="connsiteY3" fmla="*/ 0 h 45719"/>
              <a:gd name="connsiteX4" fmla="*/ 8715708 w 8715708"/>
              <a:gd name="connsiteY4" fmla="*/ 45719 h 45719"/>
              <a:gd name="connsiteX5" fmla="*/ 5021183 w 8715708"/>
              <a:gd name="connsiteY5" fmla="*/ 45719 h 45719"/>
              <a:gd name="connsiteX6" fmla="*/ 3694525 w 8715708"/>
              <a:gd name="connsiteY6" fmla="*/ 45719 h 45719"/>
              <a:gd name="connsiteX7" fmla="*/ 0 w 8715708"/>
              <a:gd name="connsiteY7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2327B2-BA4B-2C04-0751-5CB63D4AA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978408"/>
            <a:ext cx="11155680" cy="3429000"/>
          </a:xfrm>
        </p:spPr>
        <p:txBody>
          <a:bodyPr anchor="t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201176-DC7A-4C3D-3D8F-352526DA7B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80560"/>
            <a:ext cx="7104888" cy="1399032"/>
          </a:xfrm>
        </p:spPr>
        <p:txBody>
          <a:bodyPr anchor="b">
            <a:normAutofit/>
          </a:bodyPr>
          <a:lstStyle>
            <a:lvl1pPr marL="0" indent="0" algn="l"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DC221-9A2E-7459-102F-C3CFB27CC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20671-6F7D-3A03-EEC1-661A87F96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53D3A-E0F9-8386-2A6C-96671FBB1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1202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36771-E72D-FAD8-771E-3E196DD2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BB827-257D-60D9-792F-E69590042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5D2E7-C856-F78A-E88C-375474982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AB289-9591-51C9-9E3C-B6F2ACC6A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E037C-790D-7442-8E43-D2740B395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73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635151-A38B-3766-6A32-FF1DF7687D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659368" y="978408"/>
            <a:ext cx="2551176" cy="536752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D132D1-640C-FB9A-AD6F-D84573834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1208" y="978408"/>
            <a:ext cx="8010144" cy="536752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5F80A-4BA7-8ED8-9A62-B92194272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38113-D55A-A1A0-D1FE-53C95860F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19DDB-F89D-4B2D-21A2-82AF1D102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572D8-D485-1DB1-34B1-C35C61C89940}"/>
              </a:ext>
            </a:extLst>
          </p:cNvPr>
          <p:cNvSpPr/>
          <p:nvPr/>
        </p:nvSpPr>
        <p:spPr>
          <a:xfrm rot="5400000">
            <a:off x="8936623" y="3585018"/>
            <a:ext cx="532573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016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6D03-149A-DAB3-4B2A-E9B74F2E2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1E73D-41A7-9934-0990-9208B9523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B2A3F-E719-673C-5D56-F663712D0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E594A-52F5-D85E-343C-ADFEE3C7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D5C9C-B2E2-FC26-E459-9E880EF97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100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9D51F-B2D5-2804-4F7C-C99850FBD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4288536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FE5516-03B6-C488-EB4A-68AE681ED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5266944"/>
            <a:ext cx="5020056" cy="1088136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CB4D7-49A7-D050-70B9-11A1E2D44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A913F-AD00-C1EE-B01A-8590671C0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FC386-B2AF-6FAD-D053-E22D48CD7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1E1B67-3BFF-F04B-52F4-7E724FB3B24D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46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3B21-CF4D-1B01-0F4E-D32C1B218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39FF2-6858-B514-B695-58442557D0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208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30130-974D-B91D-5B93-EC52AABDB5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9672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BED99-6FD7-9C6B-1152-A6E42715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53AAC-5967-2565-A715-82D3505AB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1313-69FB-E016-3CC1-62CA476ED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62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3DF9D-B849-CE37-97E4-AD37F8806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64824" cy="12161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D4C626-4008-960A-E601-6AA9F4BB8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E8D6C-AC07-ED6B-2EA8-9C40A5AEA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1208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52617E-C6D9-246B-E7B7-8159DF17C0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9672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BC2094-7EBC-02C5-5AB5-233E63080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9672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010BD2-59B4-FD2E-3C5E-C83AE6003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2B35C4-A654-7759-BDA0-94D9D1A21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5F4347-2EC0-CA6E-2637-8048456D7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9115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4716D-52F2-C7FB-83B1-2DA1AD375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F4A371-AC27-6A28-32E6-74A28371B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5941A-A24E-885D-E894-0326F4C40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5E5B4-971F-FF6A-1B07-A5C853705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26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9F431F-E6DC-4137-3092-A30A0A362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AC814B-67B4-C70F-FA51-6205D5E2C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AA9C9-D895-DD20-1089-EA75EA428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879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50562-884C-9053-70C1-3B72A0B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8F509-68F0-39D5-1A8B-CE246715A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9672" y="987424"/>
            <a:ext cx="5166360" cy="535838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58E37C-27CE-3A84-FC74-BDCCD8A9A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95F79-E23E-11D2-40BF-66ED3401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57F7FC-06F3-3D89-5D1A-4EC4B1D73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54ACD5-6E0B-5713-DC9A-41E9D62AB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033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2D45-7CDB-D38C-2AAE-273F7976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F0855-1744-56E4-B115-3A3C5EA783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19672" y="987424"/>
            <a:ext cx="5166360" cy="53583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5E8A1D-28AE-4A19-BD96-401D4822A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327DDB-CE95-4C89-DFC5-7DDBFC24E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22C835-F3B5-943C-FFC4-D5BA9666A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09891-6E3C-ADED-01DD-15FCED37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676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1A28D7-6581-4956-AAE3-9104804DF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CFCCA4-57A4-08A1-FC45-D2BBA66FA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578608"/>
            <a:ext cx="11155680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AA0F4-2442-8D45-3C3D-1B8F55C868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208" y="64190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80C50CD-E178-4744-9B35-B2F624D6C5E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3785E-FB42-1D54-92AC-D0A61A8FA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1208" y="10058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9CF34-1274-DB45-4809-90E5D244A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432" y="6419088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955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hyperlink" Target="https://worldmodels.github.io/" TargetMode="External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orldmodels.github.io/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orldmodels.github.io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orldmodels.github.io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hyperlink" Target="https://worldmodels.github.io/" TargetMode="External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ijar/dreamerv3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g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necolizer.github.io/RM-PRT/" TargetMode="Externa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20.jpe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hyperlink" Target="https://deepmind.google/discover/blog/genie-2-a-large-scale-foundation-world-model/" TargetMode="External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gymnasium.farama.org/environments/box2d/car_racing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gymlibrary.dev/environments/mujoco/humanoid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hyperlink" Target="https://worldmodels.github.io/" TargetMode="External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orldmodels.github.io/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worldmodels.github.io/" TargetMode="External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9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8.png"/><Relationship Id="rId5" Type="http://schemas.openxmlformats.org/officeDocument/2006/relationships/hyperlink" Target="https://github.com/hardmaru/WorldModelsExperiments/blob/master/carracing/vae/vae.py" TargetMode="External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EECA69B-4C2A-7F31-8019-E90DB3BD4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4" name="Picture 3" descr="An abstract genetic concept">
            <a:extLst>
              <a:ext uri="{FF2B5EF4-FFF2-40B4-BE49-F238E27FC236}">
                <a16:creationId xmlns:a16="http://schemas.microsoft.com/office/drawing/2014/main" id="{C71A11AD-B9B6-F29A-1872-BD729A0BAE2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5613" b="1813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Frame 10">
            <a:extLst>
              <a:ext uri="{FF2B5EF4-FFF2-40B4-BE49-F238E27FC236}">
                <a16:creationId xmlns:a16="http://schemas.microsoft.com/office/drawing/2014/main" id="{DFB50CC3-4500-CE6E-D973-98A5BAC482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488" y="166301"/>
            <a:ext cx="12003024" cy="5245240"/>
          </a:xfrm>
          <a:prstGeom prst="frame">
            <a:avLst>
              <a:gd name="adj1" fmla="val 8000"/>
            </a:avLst>
          </a:prstGeom>
          <a:solidFill>
            <a:schemeClr val="accent4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57DEAC1-B3AA-6569-0A44-A191DF2F3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7840"/>
            <a:ext cx="12191999" cy="1280160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219283-F7AC-6F6D-4312-B13892E311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4716" y="5731580"/>
            <a:ext cx="10263655" cy="960120"/>
          </a:xfrm>
          <a:ln>
            <a:noFill/>
          </a:ln>
        </p:spPr>
        <p:txBody>
          <a:bodyPr anchor="ctr">
            <a:normAutofit/>
          </a:bodyPr>
          <a:lstStyle/>
          <a:p>
            <a:r>
              <a:rPr lang="en-US" sz="4400" dirty="0"/>
              <a:t>An Introduction to World Models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F54AC0-D7BC-7400-F7F9-0C38A02DAE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04503" y="5731580"/>
            <a:ext cx="3392781" cy="960120"/>
          </a:xfrm>
        </p:spPr>
        <p:txBody>
          <a:bodyPr anchor="ctr">
            <a:normAutofit lnSpcReduction="10000"/>
          </a:bodyPr>
          <a:lstStyle/>
          <a:p>
            <a:pPr algn="r"/>
            <a:r>
              <a:rPr lang="en-US" sz="2400" dirty="0"/>
              <a:t>Kiya </a:t>
            </a:r>
            <a:r>
              <a:rPr lang="en-US" sz="2400" dirty="0" err="1"/>
              <a:t>Aminfar</a:t>
            </a:r>
            <a:endParaRPr lang="en-US" sz="2400" dirty="0"/>
          </a:p>
          <a:p>
            <a:pPr algn="r"/>
            <a:r>
              <a:rPr lang="en-US" sz="2400" dirty="0"/>
              <a:t>Sean Steinle</a:t>
            </a:r>
          </a:p>
        </p:txBody>
      </p:sp>
    </p:spTree>
    <p:extLst>
      <p:ext uri="{BB962C8B-B14F-4D97-AF65-F5344CB8AC3E}">
        <p14:creationId xmlns:p14="http://schemas.microsoft.com/office/powerpoint/2010/main" val="27843661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3B535E-47A0-158A-1323-F2FC09F416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87E67BE-2BF4-6BD4-2328-519DE093F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Predicting Next State with an MDN-RNN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4195ADA-8E11-3FAA-3FB6-9E0DCD3C0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2578608"/>
            <a:ext cx="5574792" cy="3767328"/>
          </a:xfrm>
        </p:spPr>
        <p:txBody>
          <a:bodyPr anchor="ctr">
            <a:normAutofit/>
          </a:bodyPr>
          <a:lstStyle/>
          <a:p>
            <a:r>
              <a:rPr lang="en-US" sz="2400" dirty="0"/>
              <a:t>Goal is to learn distribution of next states based on latent observations</a:t>
            </a:r>
          </a:p>
          <a:p>
            <a:r>
              <a:rPr lang="en-US" sz="2400" dirty="0"/>
              <a:t>Model p(z</a:t>
            </a:r>
            <a:r>
              <a:rPr lang="en-US" sz="2400" baseline="-25000" dirty="0"/>
              <a:t>t+1</a:t>
            </a:r>
            <a:r>
              <a:rPr lang="en-US" sz="2400" dirty="0"/>
              <a:t>) as mixture of Gaussians, approximate p(z</a:t>
            </a:r>
            <a:r>
              <a:rPr lang="en-US" sz="2400" baseline="-25000" dirty="0"/>
              <a:t>t+1</a:t>
            </a:r>
            <a:r>
              <a:rPr lang="en-US" sz="2400" dirty="0"/>
              <a:t> | a</a:t>
            </a:r>
            <a:r>
              <a:rPr lang="en-US" sz="2400" baseline="-25000" dirty="0"/>
              <a:t>t</a:t>
            </a:r>
            <a:r>
              <a:rPr lang="en-US" sz="2400" dirty="0"/>
              <a:t>, </a:t>
            </a:r>
            <a:r>
              <a:rPr lang="en-US" sz="2400" dirty="0" err="1"/>
              <a:t>z</a:t>
            </a:r>
            <a:r>
              <a:rPr lang="en-US" sz="2400" baseline="-25000" dirty="0" err="1"/>
              <a:t>t</a:t>
            </a:r>
            <a:r>
              <a:rPr lang="en-US" sz="2400" dirty="0"/>
              <a:t>, </a:t>
            </a:r>
            <a:r>
              <a:rPr lang="en-US" sz="2400" dirty="0" err="1"/>
              <a:t>h</a:t>
            </a:r>
            <a:r>
              <a:rPr lang="en-US" sz="2400" baseline="-25000" dirty="0" err="1"/>
              <a:t>t</a:t>
            </a:r>
            <a:r>
              <a:rPr lang="en-US" sz="2400" dirty="0"/>
              <a:t>) with RNN</a:t>
            </a:r>
          </a:p>
          <a:p>
            <a:pPr lvl="1"/>
            <a:r>
              <a:rPr lang="en-US" sz="2200" dirty="0"/>
              <a:t>Called the MDN-RNN</a:t>
            </a:r>
          </a:p>
          <a:p>
            <a:r>
              <a:rPr lang="en-US" sz="2400" dirty="0"/>
              <a:t>Giving the controller access to next state predictions makes for a much smoother policy</a:t>
            </a:r>
          </a:p>
        </p:txBody>
      </p:sp>
      <p:pic>
        <p:nvPicPr>
          <p:cNvPr id="2" name="World Models - Google Chrome 2025-04-06 14-34-44">
            <a:hlinkClick r:id="" action="ppaction://media"/>
            <a:extLst>
              <a:ext uri="{FF2B5EF4-FFF2-40B4-BE49-F238E27FC236}">
                <a16:creationId xmlns:a16="http://schemas.microsoft.com/office/drawing/2014/main" id="{1420FA03-760C-1590-3EA5-B49AF5B7E6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17625" t="24290" r="40815" b="19072"/>
          <a:stretch/>
        </p:blipFill>
        <p:spPr>
          <a:xfrm>
            <a:off x="6720840" y="2811219"/>
            <a:ext cx="4507992" cy="33021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2101133-BCA2-7F81-BC6A-F07E573118A7}"/>
              </a:ext>
            </a:extLst>
          </p:cNvPr>
          <p:cNvSpPr txBox="1"/>
          <p:nvPr/>
        </p:nvSpPr>
        <p:spPr>
          <a:xfrm>
            <a:off x="6373368" y="6113763"/>
            <a:ext cx="52029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6"/>
              </a:rPr>
              <a:t>Agent Training with VAE, MDN-RNN, and Controller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890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5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5B816-310D-9EE2-F3D1-8CB3D07F9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Actions with an Evolutionary Controller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FBE5A-F739-AB97-7208-940C6F9C95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2578608"/>
            <a:ext cx="5574792" cy="3767328"/>
          </a:xfrm>
        </p:spPr>
        <p:txBody>
          <a:bodyPr anchor="ctr">
            <a:normAutofit/>
          </a:bodyPr>
          <a:lstStyle/>
          <a:p>
            <a:r>
              <a:rPr lang="en-US" sz="2400" dirty="0"/>
              <a:t>Goal is to optimize policy, or action selections over time</a:t>
            </a:r>
          </a:p>
          <a:p>
            <a:r>
              <a:rPr lang="en-US" sz="2400" dirty="0"/>
              <a:t>Actions are selected based on a simple linear combination of </a:t>
            </a:r>
            <a:r>
              <a:rPr lang="en-US" sz="2400" dirty="0" err="1"/>
              <a:t>z</a:t>
            </a:r>
            <a:r>
              <a:rPr lang="en-US" sz="2400" baseline="-25000" dirty="0" err="1"/>
              <a:t>t</a:t>
            </a:r>
            <a:r>
              <a:rPr lang="en-US" sz="2400" dirty="0"/>
              <a:t> and </a:t>
            </a:r>
            <a:r>
              <a:rPr lang="en-US" sz="2400" dirty="0" err="1"/>
              <a:t>h</a:t>
            </a:r>
            <a:r>
              <a:rPr lang="en-US" sz="2400" baseline="-25000" dirty="0" err="1"/>
              <a:t>t</a:t>
            </a:r>
            <a:endParaRPr lang="en-US" sz="2400" dirty="0"/>
          </a:p>
          <a:p>
            <a:pPr lvl="1"/>
            <a:r>
              <a:rPr lang="en-US" sz="2000" dirty="0" err="1"/>
              <a:t>h</a:t>
            </a:r>
            <a:r>
              <a:rPr lang="en-US" sz="2000" baseline="-25000" dirty="0" err="1"/>
              <a:t>t</a:t>
            </a:r>
            <a:r>
              <a:rPr lang="en-US" sz="2000" baseline="-25000" dirty="0"/>
              <a:t> </a:t>
            </a:r>
            <a:r>
              <a:rPr lang="en-US" sz="2000" dirty="0"/>
              <a:t>is the RNN’s state, represents the next game state</a:t>
            </a:r>
            <a:r>
              <a:rPr lang="en-US" sz="2000" baseline="-25000" dirty="0"/>
              <a:t> </a:t>
            </a:r>
            <a:endParaRPr lang="en-US" sz="2200" dirty="0"/>
          </a:p>
          <a:p>
            <a:r>
              <a:rPr lang="en-US" sz="2400" dirty="0"/>
              <a:t>Original paper uses CMA-ES, an evolutionary algorithm to optimize</a:t>
            </a:r>
          </a:p>
        </p:txBody>
      </p:sp>
      <p:pic>
        <p:nvPicPr>
          <p:cNvPr id="4" name="Picture 10" descr="World Models (the long version) - ADG Efficiency">
            <a:extLst>
              <a:ext uri="{FF2B5EF4-FFF2-40B4-BE49-F238E27FC236}">
                <a16:creationId xmlns:a16="http://schemas.microsoft.com/office/drawing/2014/main" id="{25EE01EF-0020-409E-BA15-D9F493FB54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26" r="17536" b="16354"/>
          <a:stretch/>
        </p:blipFill>
        <p:spPr bwMode="auto">
          <a:xfrm>
            <a:off x="6903085" y="2761343"/>
            <a:ext cx="4399280" cy="3310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DFA04E-DD5E-665B-54C9-E54A7AC7B86F}"/>
              </a:ext>
            </a:extLst>
          </p:cNvPr>
          <p:cNvSpPr txBox="1"/>
          <p:nvPr/>
        </p:nvSpPr>
        <p:spPr>
          <a:xfrm>
            <a:off x="7725410" y="6160572"/>
            <a:ext cx="27546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World Model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4311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507CE5-0681-4CB1-7892-97ED940A90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A703728-9B55-0ED5-0D3A-EB837C1CE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World Models Outperform Traditional RL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F45AA41-8373-B70E-86ED-6454BF446B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2578608"/>
            <a:ext cx="4837176" cy="3767328"/>
          </a:xfrm>
        </p:spPr>
        <p:txBody>
          <a:bodyPr anchor="ctr">
            <a:normAutofit/>
          </a:bodyPr>
          <a:lstStyle/>
          <a:p>
            <a:r>
              <a:rPr lang="en-US" sz="2400" dirty="0"/>
              <a:t>Authors surmise that instinctual model of the environment allow for intuitive, reflex-based policies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DC58B0-A70B-46B3-A99A-1F54138EA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563" y="3134163"/>
            <a:ext cx="6012050" cy="27454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342226-1C7D-B601-E4F5-1A1047F2F673}"/>
              </a:ext>
            </a:extLst>
          </p:cNvPr>
          <p:cNvSpPr txBox="1"/>
          <p:nvPr/>
        </p:nvSpPr>
        <p:spPr>
          <a:xfrm>
            <a:off x="5858827" y="5879592"/>
            <a:ext cx="531152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Performance of Various World Models vs. Traditional RL Methods for CarRacing-v0</a:t>
            </a:r>
          </a:p>
        </p:txBody>
      </p:sp>
    </p:spTree>
    <p:extLst>
      <p:ext uri="{BB962C8B-B14F-4D97-AF65-F5344CB8AC3E}">
        <p14:creationId xmlns:p14="http://schemas.microsoft.com/office/powerpoint/2010/main" val="388345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20EE6F-4EB4-1307-F544-D886B45EBA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Freeform: Shape 1043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46" name="Freeform: Shape 1045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9925"/>
            <a:ext cx="11155680" cy="45719"/>
          </a:xfrm>
          <a:custGeom>
            <a:avLst/>
            <a:gdLst/>
            <a:ahLst/>
            <a:cxnLst/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048" name="Rectangle 1047">
            <a:extLst>
              <a:ext uri="{FF2B5EF4-FFF2-40B4-BE49-F238E27FC236}">
                <a16:creationId xmlns:a16="http://schemas.microsoft.com/office/drawing/2014/main" id="{C7EFAAB5-34A3-C2FC-70BA-7720CC8ADB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C847BE-8FF4-226C-F760-6BEA51D47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9"/>
            <a:ext cx="7263804" cy="100820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/>
              <a:t>Using World Models To Dream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490995-749E-BD53-FE96-4008CF3CA3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36653" y="1098957"/>
            <a:ext cx="3634430" cy="8876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2000" i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Architecture of Dreams and Their Performance Benefits</a:t>
            </a:r>
          </a:p>
        </p:txBody>
      </p:sp>
      <p:sp>
        <p:nvSpPr>
          <p:cNvPr id="1050" name="Freeform: Shape 1049">
            <a:extLst>
              <a:ext uri="{FF2B5EF4-FFF2-40B4-BE49-F238E27FC236}">
                <a16:creationId xmlns:a16="http://schemas.microsoft.com/office/drawing/2014/main" id="{FDD57DDC-2075-7CBD-00B4-0A5FF0991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6" name="Picture 2" descr="A person lying on a bed with planets in the sky&#10;&#10;AI-generated content may be incorrect.">
            <a:extLst>
              <a:ext uri="{FF2B5EF4-FFF2-40B4-BE49-F238E27FC236}">
                <a16:creationId xmlns:a16="http://schemas.microsoft.com/office/drawing/2014/main" id="{F1AD79C0-11C0-6A7E-4B69-9AB81397E2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34" b="9502"/>
          <a:stretch/>
        </p:blipFill>
        <p:spPr bwMode="auto">
          <a:xfrm>
            <a:off x="517868" y="2101022"/>
            <a:ext cx="11153216" cy="4244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0729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1AD481-5D77-6C8D-A9B8-78B4720C03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23640EF-CBA3-FACF-009A-4A013A97B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Architecture of In-Dream Training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CBD4079-F518-7B27-751C-019E88F616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2578608"/>
            <a:ext cx="5574792" cy="3767328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Consider that the World Model paradigm approximates each part of an environment:</a:t>
            </a:r>
          </a:p>
          <a:p>
            <a:pPr lvl="1"/>
            <a:r>
              <a:rPr lang="en-US" sz="2200" dirty="0"/>
              <a:t>VAE models observations</a:t>
            </a:r>
          </a:p>
          <a:p>
            <a:pPr lvl="1"/>
            <a:r>
              <a:rPr lang="en-US" sz="2200" dirty="0"/>
              <a:t>MDN-RNN models transitions</a:t>
            </a:r>
          </a:p>
          <a:p>
            <a:pPr lvl="1"/>
            <a:r>
              <a:rPr lang="en-US" sz="2200" dirty="0"/>
              <a:t>Controller models actions</a:t>
            </a:r>
          </a:p>
          <a:p>
            <a:r>
              <a:rPr lang="en-US" sz="2400" dirty="0"/>
              <a:t>What if we replace the environment with our MDN-RNN?</a:t>
            </a:r>
          </a:p>
          <a:p>
            <a:pPr lvl="1"/>
            <a:r>
              <a:rPr lang="en-US" sz="2200" dirty="0" err="1"/>
              <a:t>obs</a:t>
            </a:r>
            <a:r>
              <a:rPr lang="en-US" sz="2200" dirty="0"/>
              <a:t>, </a:t>
            </a:r>
            <a:r>
              <a:rPr lang="en-US" sz="2200" dirty="0" err="1"/>
              <a:t>rew</a:t>
            </a:r>
            <a:r>
              <a:rPr lang="en-US" sz="2200" dirty="0"/>
              <a:t>, _, _, _ = step(action)</a:t>
            </a:r>
          </a:p>
        </p:txBody>
      </p:sp>
      <p:pic>
        <p:nvPicPr>
          <p:cNvPr id="2" name="Picture 10" descr="World Models (the long version) - ADG Efficiency">
            <a:extLst>
              <a:ext uri="{FF2B5EF4-FFF2-40B4-BE49-F238E27FC236}">
                <a16:creationId xmlns:a16="http://schemas.microsoft.com/office/drawing/2014/main" id="{EFBDAFD2-39F3-9A94-83EB-C3E951A21C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26" r="17536" b="16354"/>
          <a:stretch/>
        </p:blipFill>
        <p:spPr bwMode="auto">
          <a:xfrm>
            <a:off x="6903085" y="2761343"/>
            <a:ext cx="4399280" cy="3310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1349C98-4BE1-7270-0043-F80920109771}"/>
              </a:ext>
            </a:extLst>
          </p:cNvPr>
          <p:cNvSpPr/>
          <p:nvPr/>
        </p:nvSpPr>
        <p:spPr>
          <a:xfrm>
            <a:off x="8540496" y="2889504"/>
            <a:ext cx="1362456" cy="36576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MDN-RNN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E45BB7-2D43-220C-3F47-F87C83709765}"/>
              </a:ext>
            </a:extLst>
          </p:cNvPr>
          <p:cNvSpPr txBox="1"/>
          <p:nvPr/>
        </p:nvSpPr>
        <p:spPr>
          <a:xfrm>
            <a:off x="7725410" y="6160572"/>
            <a:ext cx="27546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4"/>
              </a:rPr>
              <a:t>World Model Architecture For In-Dream Training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033083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8F6A75A-61ED-A2F8-7AFC-A2A85E9F0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Goldilocks Zone of Dream Realism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95B7FEB-6B95-7FAB-882B-0FD83D78B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2578608"/>
            <a:ext cx="5230367" cy="3767328"/>
          </a:xfrm>
        </p:spPr>
        <p:txBody>
          <a:bodyPr anchor="ctr">
            <a:normAutofit/>
          </a:bodyPr>
          <a:lstStyle/>
          <a:p>
            <a:r>
              <a:rPr lang="en-US" sz="2400" dirty="0"/>
              <a:t>In-dream training allows the agent to control the environment it dreams in</a:t>
            </a:r>
          </a:p>
          <a:p>
            <a:r>
              <a:rPr lang="en-US" sz="2400" dirty="0"/>
              <a:t>Learning the proper temperature for our dream environment is key</a:t>
            </a:r>
          </a:p>
          <a:p>
            <a:pPr lvl="1"/>
            <a:r>
              <a:rPr lang="en-US" sz="2200" dirty="0"/>
              <a:t>Low temperature =&gt; not enough sample diversity</a:t>
            </a:r>
          </a:p>
          <a:p>
            <a:pPr lvl="1"/>
            <a:r>
              <a:rPr lang="en-US" sz="2200" dirty="0"/>
              <a:t>High temperature =&gt; unrealistic dreams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0126EE-7C56-522F-B7B3-3C98381D68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1575" y="3178322"/>
            <a:ext cx="5784827" cy="256789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CF13E80-24B6-9B68-3C11-84E8B7D3B517}"/>
              </a:ext>
            </a:extLst>
          </p:cNvPr>
          <p:cNvSpPr txBox="1"/>
          <p:nvPr/>
        </p:nvSpPr>
        <p:spPr>
          <a:xfrm>
            <a:off x="7266673" y="5746221"/>
            <a:ext cx="27546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4"/>
              </a:rPr>
              <a:t>In-Dream Training Scores for Doom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0863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1BFD6B-BFF1-A129-42E8-4B428D114E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31D5532-D729-EBBD-230E-4C045E047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Mastering Doom with In-Dream Training</a:t>
            </a:r>
          </a:p>
        </p:txBody>
      </p:sp>
      <p:pic>
        <p:nvPicPr>
          <p:cNvPr id="9" name="World Models - Google Chrome 2025-04-06 15-43-55">
            <a:hlinkClick r:id="" action="ppaction://media"/>
            <a:extLst>
              <a:ext uri="{FF2B5EF4-FFF2-40B4-BE49-F238E27FC236}">
                <a16:creationId xmlns:a16="http://schemas.microsoft.com/office/drawing/2014/main" id="{B3BC4F42-FC8A-83DB-6F05-6F5365CDF16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17509" t="20965" r="40470" b="41031"/>
          <a:stretch/>
        </p:blipFill>
        <p:spPr>
          <a:xfrm>
            <a:off x="2462212" y="2441448"/>
            <a:ext cx="7267575" cy="3532593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D03350D-EA9E-72FE-D762-BAE0C7CC44C0}"/>
              </a:ext>
            </a:extLst>
          </p:cNvPr>
          <p:cNvSpPr txBox="1"/>
          <p:nvPr/>
        </p:nvSpPr>
        <p:spPr>
          <a:xfrm>
            <a:off x="6315789" y="5974041"/>
            <a:ext cx="27546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6"/>
              </a:rPr>
              <a:t>Environment Reconstructed from VAE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A19927-15A1-39EA-90F1-B9A579F1BA28}"/>
              </a:ext>
            </a:extLst>
          </p:cNvPr>
          <p:cNvSpPr txBox="1"/>
          <p:nvPr/>
        </p:nvSpPr>
        <p:spPr>
          <a:xfrm>
            <a:off x="2901791" y="6112540"/>
            <a:ext cx="27546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6"/>
              </a:rPr>
              <a:t>Actual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011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5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A4442E-9744-9B77-1C85-FFA39440EE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9925"/>
            <a:ext cx="11155680" cy="45719"/>
          </a:xfrm>
          <a:custGeom>
            <a:avLst/>
            <a:gdLst/>
            <a:ahLst/>
            <a:cxnLst/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AF3766F-DEF3-4802-BB0D-7A18EDD97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CE1CCD-8C2E-C2C4-A2D7-1CAA77F8E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3465681" cy="245059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100">
                <a:solidFill>
                  <a:schemeClr val="tx2"/>
                </a:solidFill>
              </a:rPr>
              <a:t>Extending World Models to MuJoCo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D5DE3-1805-6FF4-A9EF-A97E7DD8A3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4406871"/>
            <a:ext cx="3465681" cy="170989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i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New Environment for World Models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91952F0-771E-D2ED-C333-EEED6708B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1" y="508090"/>
            <a:ext cx="346642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ollage of different poses&#10;&#10;AI-generated content may be incorrect.">
            <a:extLst>
              <a:ext uri="{FF2B5EF4-FFF2-40B4-BE49-F238E27FC236}">
                <a16:creationId xmlns:a16="http://schemas.microsoft.com/office/drawing/2014/main" id="{A03CB57A-4B09-187F-D3F5-D5A03D03C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2366" y="856407"/>
            <a:ext cx="7438426" cy="52440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3FB6D83C-2377-9CAD-A991-9E0B6AF25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1208" y="6299535"/>
            <a:ext cx="3465681" cy="4646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12271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B2A138-E825-3CEC-4244-1D853DE803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0" name="Freeform: Shape 3089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92" name="Freeform: Shape 3091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9925"/>
            <a:ext cx="11155680" cy="45719"/>
          </a:xfrm>
          <a:custGeom>
            <a:avLst/>
            <a:gdLst/>
            <a:ahLst/>
            <a:cxnLst/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094" name="Rectangle 3093">
            <a:extLst>
              <a:ext uri="{FF2B5EF4-FFF2-40B4-BE49-F238E27FC236}">
                <a16:creationId xmlns:a16="http://schemas.microsoft.com/office/drawing/2014/main" id="{FAF3766F-DEF3-4802-BB0D-7A18EDD97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4299AE-F11C-5801-C53F-A13CFBA3F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1000768"/>
            <a:ext cx="3566452" cy="29855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Questions</a:t>
            </a:r>
          </a:p>
        </p:txBody>
      </p:sp>
      <p:sp>
        <p:nvSpPr>
          <p:cNvPr id="3096" name="Freeform: Shape 3095">
            <a:extLst>
              <a:ext uri="{FF2B5EF4-FFF2-40B4-BE49-F238E27FC236}">
                <a16:creationId xmlns:a16="http://schemas.microsoft.com/office/drawing/2014/main" id="{BD0C058D-27D4-3139-E199-E2C11099B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074" name="Picture 2" descr="How To Ask Questions Effectively. When we have a question, our first… | by  Soundarya Balasubramani | Agile Insider | Medium">
            <a:extLst>
              <a:ext uri="{FF2B5EF4-FFF2-40B4-BE49-F238E27FC236}">
                <a16:creationId xmlns:a16="http://schemas.microsoft.com/office/drawing/2014/main" id="{E4BD6DD3-C6FD-70E1-D8C6-5E69BE5317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59"/>
          <a:stretch/>
        </p:blipFill>
        <p:spPr bwMode="auto">
          <a:xfrm>
            <a:off x="4337595" y="2019912"/>
            <a:ext cx="7333488" cy="2917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98" name="Freeform: Shape 3097">
            <a:extLst>
              <a:ext uri="{FF2B5EF4-FFF2-40B4-BE49-F238E27FC236}">
                <a16:creationId xmlns:a16="http://schemas.microsoft.com/office/drawing/2014/main" id="{E94E0531-D614-3CB6-996E-FF0184A33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6300216"/>
            <a:ext cx="11165482" cy="45719"/>
          </a:xfrm>
          <a:custGeom>
            <a:avLst/>
            <a:gdLst>
              <a:gd name="connsiteX0" fmla="*/ 0 w 11165482"/>
              <a:gd name="connsiteY0" fmla="*/ 0 h 45719"/>
              <a:gd name="connsiteX1" fmla="*/ 3694525 w 11165482"/>
              <a:gd name="connsiteY1" fmla="*/ 0 h 45719"/>
              <a:gd name="connsiteX2" fmla="*/ 5021183 w 11165482"/>
              <a:gd name="connsiteY2" fmla="*/ 0 h 45719"/>
              <a:gd name="connsiteX3" fmla="*/ 6144299 w 11165482"/>
              <a:gd name="connsiteY3" fmla="*/ 0 h 45719"/>
              <a:gd name="connsiteX4" fmla="*/ 8715708 w 11165482"/>
              <a:gd name="connsiteY4" fmla="*/ 0 h 45719"/>
              <a:gd name="connsiteX5" fmla="*/ 11165482 w 11165482"/>
              <a:gd name="connsiteY5" fmla="*/ 0 h 45719"/>
              <a:gd name="connsiteX6" fmla="*/ 11165482 w 11165482"/>
              <a:gd name="connsiteY6" fmla="*/ 45719 h 45719"/>
              <a:gd name="connsiteX7" fmla="*/ 8715708 w 11165482"/>
              <a:gd name="connsiteY7" fmla="*/ 45719 h 45719"/>
              <a:gd name="connsiteX8" fmla="*/ 6144299 w 11165482"/>
              <a:gd name="connsiteY8" fmla="*/ 45719 h 45719"/>
              <a:gd name="connsiteX9" fmla="*/ 5021183 w 11165482"/>
              <a:gd name="connsiteY9" fmla="*/ 45719 h 45719"/>
              <a:gd name="connsiteX10" fmla="*/ 3694525 w 11165482"/>
              <a:gd name="connsiteY10" fmla="*/ 45719 h 45719"/>
              <a:gd name="connsiteX11" fmla="*/ 0 w 11165482"/>
              <a:gd name="connsiteY11" fmla="*/ 45719 h 45719"/>
              <a:gd name="connsiteX0" fmla="*/ 0 w 11165482"/>
              <a:gd name="connsiteY0" fmla="*/ 0 h 45719"/>
              <a:gd name="connsiteX1" fmla="*/ 3694525 w 11165482"/>
              <a:gd name="connsiteY1" fmla="*/ 0 h 45719"/>
              <a:gd name="connsiteX2" fmla="*/ 6144299 w 11165482"/>
              <a:gd name="connsiteY2" fmla="*/ 0 h 45719"/>
              <a:gd name="connsiteX3" fmla="*/ 8715708 w 11165482"/>
              <a:gd name="connsiteY3" fmla="*/ 0 h 45719"/>
              <a:gd name="connsiteX4" fmla="*/ 11165482 w 11165482"/>
              <a:gd name="connsiteY4" fmla="*/ 0 h 45719"/>
              <a:gd name="connsiteX5" fmla="*/ 11165482 w 11165482"/>
              <a:gd name="connsiteY5" fmla="*/ 45719 h 45719"/>
              <a:gd name="connsiteX6" fmla="*/ 8715708 w 11165482"/>
              <a:gd name="connsiteY6" fmla="*/ 45719 h 45719"/>
              <a:gd name="connsiteX7" fmla="*/ 6144299 w 11165482"/>
              <a:gd name="connsiteY7" fmla="*/ 45719 h 45719"/>
              <a:gd name="connsiteX8" fmla="*/ 5021183 w 11165482"/>
              <a:gd name="connsiteY8" fmla="*/ 45719 h 45719"/>
              <a:gd name="connsiteX9" fmla="*/ 3694525 w 11165482"/>
              <a:gd name="connsiteY9" fmla="*/ 45719 h 45719"/>
              <a:gd name="connsiteX10" fmla="*/ 0 w 11165482"/>
              <a:gd name="connsiteY10" fmla="*/ 45719 h 45719"/>
              <a:gd name="connsiteX11" fmla="*/ 0 w 11165482"/>
              <a:gd name="connsiteY11" fmla="*/ 0 h 45719"/>
              <a:gd name="connsiteX0" fmla="*/ 0 w 11165482"/>
              <a:gd name="connsiteY0" fmla="*/ 0 h 45719"/>
              <a:gd name="connsiteX1" fmla="*/ 3694525 w 11165482"/>
              <a:gd name="connsiteY1" fmla="*/ 0 h 45719"/>
              <a:gd name="connsiteX2" fmla="*/ 6144299 w 11165482"/>
              <a:gd name="connsiteY2" fmla="*/ 0 h 45719"/>
              <a:gd name="connsiteX3" fmla="*/ 8715708 w 11165482"/>
              <a:gd name="connsiteY3" fmla="*/ 0 h 45719"/>
              <a:gd name="connsiteX4" fmla="*/ 11165482 w 11165482"/>
              <a:gd name="connsiteY4" fmla="*/ 0 h 45719"/>
              <a:gd name="connsiteX5" fmla="*/ 11165482 w 11165482"/>
              <a:gd name="connsiteY5" fmla="*/ 45719 h 45719"/>
              <a:gd name="connsiteX6" fmla="*/ 8715708 w 11165482"/>
              <a:gd name="connsiteY6" fmla="*/ 45719 h 45719"/>
              <a:gd name="connsiteX7" fmla="*/ 6144299 w 11165482"/>
              <a:gd name="connsiteY7" fmla="*/ 45719 h 45719"/>
              <a:gd name="connsiteX8" fmla="*/ 5021183 w 11165482"/>
              <a:gd name="connsiteY8" fmla="*/ 45719 h 45719"/>
              <a:gd name="connsiteX9" fmla="*/ 0 w 11165482"/>
              <a:gd name="connsiteY9" fmla="*/ 45719 h 45719"/>
              <a:gd name="connsiteX10" fmla="*/ 0 w 11165482"/>
              <a:gd name="connsiteY10" fmla="*/ 0 h 45719"/>
              <a:gd name="connsiteX0" fmla="*/ 0 w 11165482"/>
              <a:gd name="connsiteY0" fmla="*/ 0 h 45719"/>
              <a:gd name="connsiteX1" fmla="*/ 6144299 w 11165482"/>
              <a:gd name="connsiteY1" fmla="*/ 0 h 45719"/>
              <a:gd name="connsiteX2" fmla="*/ 8715708 w 11165482"/>
              <a:gd name="connsiteY2" fmla="*/ 0 h 45719"/>
              <a:gd name="connsiteX3" fmla="*/ 11165482 w 11165482"/>
              <a:gd name="connsiteY3" fmla="*/ 0 h 45719"/>
              <a:gd name="connsiteX4" fmla="*/ 11165482 w 11165482"/>
              <a:gd name="connsiteY4" fmla="*/ 45719 h 45719"/>
              <a:gd name="connsiteX5" fmla="*/ 8715708 w 11165482"/>
              <a:gd name="connsiteY5" fmla="*/ 45719 h 45719"/>
              <a:gd name="connsiteX6" fmla="*/ 6144299 w 11165482"/>
              <a:gd name="connsiteY6" fmla="*/ 45719 h 45719"/>
              <a:gd name="connsiteX7" fmla="*/ 5021183 w 11165482"/>
              <a:gd name="connsiteY7" fmla="*/ 45719 h 45719"/>
              <a:gd name="connsiteX8" fmla="*/ 0 w 11165482"/>
              <a:gd name="connsiteY8" fmla="*/ 45719 h 45719"/>
              <a:gd name="connsiteX9" fmla="*/ 0 w 11165482"/>
              <a:gd name="connsiteY9" fmla="*/ 0 h 45719"/>
              <a:gd name="connsiteX0" fmla="*/ 0 w 11165482"/>
              <a:gd name="connsiteY0" fmla="*/ 0 h 45719"/>
              <a:gd name="connsiteX1" fmla="*/ 6144299 w 11165482"/>
              <a:gd name="connsiteY1" fmla="*/ 0 h 45719"/>
              <a:gd name="connsiteX2" fmla="*/ 8715708 w 11165482"/>
              <a:gd name="connsiteY2" fmla="*/ 0 h 45719"/>
              <a:gd name="connsiteX3" fmla="*/ 11165482 w 11165482"/>
              <a:gd name="connsiteY3" fmla="*/ 0 h 45719"/>
              <a:gd name="connsiteX4" fmla="*/ 11165482 w 11165482"/>
              <a:gd name="connsiteY4" fmla="*/ 45719 h 45719"/>
              <a:gd name="connsiteX5" fmla="*/ 8715708 w 11165482"/>
              <a:gd name="connsiteY5" fmla="*/ 45719 h 45719"/>
              <a:gd name="connsiteX6" fmla="*/ 5021183 w 11165482"/>
              <a:gd name="connsiteY6" fmla="*/ 45719 h 45719"/>
              <a:gd name="connsiteX7" fmla="*/ 0 w 11165482"/>
              <a:gd name="connsiteY7" fmla="*/ 45719 h 45719"/>
              <a:gd name="connsiteX8" fmla="*/ 0 w 11165482"/>
              <a:gd name="connsiteY8" fmla="*/ 0 h 45719"/>
              <a:gd name="connsiteX0" fmla="*/ 0 w 11165482"/>
              <a:gd name="connsiteY0" fmla="*/ 0 h 45719"/>
              <a:gd name="connsiteX1" fmla="*/ 8715708 w 11165482"/>
              <a:gd name="connsiteY1" fmla="*/ 0 h 45719"/>
              <a:gd name="connsiteX2" fmla="*/ 11165482 w 11165482"/>
              <a:gd name="connsiteY2" fmla="*/ 0 h 45719"/>
              <a:gd name="connsiteX3" fmla="*/ 11165482 w 11165482"/>
              <a:gd name="connsiteY3" fmla="*/ 45719 h 45719"/>
              <a:gd name="connsiteX4" fmla="*/ 8715708 w 11165482"/>
              <a:gd name="connsiteY4" fmla="*/ 45719 h 45719"/>
              <a:gd name="connsiteX5" fmla="*/ 5021183 w 11165482"/>
              <a:gd name="connsiteY5" fmla="*/ 45719 h 45719"/>
              <a:gd name="connsiteX6" fmla="*/ 0 w 11165482"/>
              <a:gd name="connsiteY6" fmla="*/ 45719 h 45719"/>
              <a:gd name="connsiteX7" fmla="*/ 0 w 11165482"/>
              <a:gd name="connsiteY7" fmla="*/ 0 h 45719"/>
              <a:gd name="connsiteX0" fmla="*/ 0 w 11165482"/>
              <a:gd name="connsiteY0" fmla="*/ 0 h 45719"/>
              <a:gd name="connsiteX1" fmla="*/ 8715708 w 11165482"/>
              <a:gd name="connsiteY1" fmla="*/ 0 h 45719"/>
              <a:gd name="connsiteX2" fmla="*/ 11165482 w 11165482"/>
              <a:gd name="connsiteY2" fmla="*/ 0 h 45719"/>
              <a:gd name="connsiteX3" fmla="*/ 11165482 w 11165482"/>
              <a:gd name="connsiteY3" fmla="*/ 45719 h 45719"/>
              <a:gd name="connsiteX4" fmla="*/ 8715708 w 11165482"/>
              <a:gd name="connsiteY4" fmla="*/ 45719 h 45719"/>
              <a:gd name="connsiteX5" fmla="*/ 0 w 11165482"/>
              <a:gd name="connsiteY5" fmla="*/ 45719 h 45719"/>
              <a:gd name="connsiteX6" fmla="*/ 0 w 11165482"/>
              <a:gd name="connsiteY6" fmla="*/ 0 h 45719"/>
              <a:gd name="connsiteX0" fmla="*/ 0 w 11165482"/>
              <a:gd name="connsiteY0" fmla="*/ 0 h 45719"/>
              <a:gd name="connsiteX1" fmla="*/ 8715708 w 11165482"/>
              <a:gd name="connsiteY1" fmla="*/ 0 h 45719"/>
              <a:gd name="connsiteX2" fmla="*/ 11165482 w 11165482"/>
              <a:gd name="connsiteY2" fmla="*/ 0 h 45719"/>
              <a:gd name="connsiteX3" fmla="*/ 11165482 w 11165482"/>
              <a:gd name="connsiteY3" fmla="*/ 45719 h 45719"/>
              <a:gd name="connsiteX4" fmla="*/ 0 w 11165482"/>
              <a:gd name="connsiteY4" fmla="*/ 45719 h 45719"/>
              <a:gd name="connsiteX5" fmla="*/ 0 w 11165482"/>
              <a:gd name="connsiteY5" fmla="*/ 0 h 45719"/>
              <a:gd name="connsiteX0" fmla="*/ 0 w 11165482"/>
              <a:gd name="connsiteY0" fmla="*/ 0 h 45719"/>
              <a:gd name="connsiteX1" fmla="*/ 11165482 w 11165482"/>
              <a:gd name="connsiteY1" fmla="*/ 0 h 45719"/>
              <a:gd name="connsiteX2" fmla="*/ 11165482 w 11165482"/>
              <a:gd name="connsiteY2" fmla="*/ 45719 h 45719"/>
              <a:gd name="connsiteX3" fmla="*/ 0 w 11165482"/>
              <a:gd name="connsiteY3" fmla="*/ 45719 h 45719"/>
              <a:gd name="connsiteX4" fmla="*/ 0 w 11165482"/>
              <a:gd name="connsiteY4" fmla="*/ 0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165482" h="45719">
                <a:moveTo>
                  <a:pt x="0" y="0"/>
                </a:moveTo>
                <a:lnTo>
                  <a:pt x="11165482" y="0"/>
                </a:lnTo>
                <a:lnTo>
                  <a:pt x="11165482" y="45719"/>
                </a:lnTo>
                <a:lnTo>
                  <a:pt x="0" y="45719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8573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A9E057-16B4-1E32-2B7A-F42CE2E37C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5" name="Freeform: Shape 2064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66" name="Freeform: Shape 2065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9925"/>
            <a:ext cx="11155680" cy="45719"/>
          </a:xfrm>
          <a:custGeom>
            <a:avLst/>
            <a:gdLst/>
            <a:ahLst/>
            <a:cxnLst/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067" name="Rectangle 2066">
            <a:extLst>
              <a:ext uri="{FF2B5EF4-FFF2-40B4-BE49-F238E27FC236}">
                <a16:creationId xmlns:a16="http://schemas.microsoft.com/office/drawing/2014/main" id="{C7EFAAB5-34A3-C2FC-70BA-7720CC8ADB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6E6062-85D2-54B2-95EC-2E0AAEAD8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9"/>
            <a:ext cx="7263804" cy="100820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/>
              <a:t>World Models Today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A607F9-E607-9003-213E-CFB548EEF4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36653" y="1098957"/>
            <a:ext cx="3634430" cy="8876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Dreamer, Surfer, and Genie2</a:t>
            </a:r>
            <a:endParaRPr lang="en-US" sz="2200" i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68" name="Freeform: Shape 2067">
            <a:extLst>
              <a:ext uri="{FF2B5EF4-FFF2-40B4-BE49-F238E27FC236}">
                <a16:creationId xmlns:a16="http://schemas.microsoft.com/office/drawing/2014/main" id="{FDD57DDC-2075-7CBD-00B4-0A5FF0991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050" name="Picture 2" descr="Genie 2: A large-scale foundation world model - Google DeepMind">
            <a:extLst>
              <a:ext uri="{FF2B5EF4-FFF2-40B4-BE49-F238E27FC236}">
                <a16:creationId xmlns:a16="http://schemas.microsoft.com/office/drawing/2014/main" id="{3C3F946F-BE71-F6D4-0F7C-7A886942A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79" b="14385"/>
          <a:stretch/>
        </p:blipFill>
        <p:spPr bwMode="auto">
          <a:xfrm>
            <a:off x="517868" y="2101022"/>
            <a:ext cx="11153216" cy="4244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7100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BD28E-2B50-B6FC-D4A6-DD0AC10D5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60B05-6FA3-69B4-1161-DFBDC96E9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Motivating World Models</a:t>
            </a:r>
          </a:p>
          <a:p>
            <a:r>
              <a:rPr lang="en-US" sz="2400" dirty="0"/>
              <a:t>World Model Components</a:t>
            </a:r>
          </a:p>
          <a:p>
            <a:r>
              <a:rPr lang="en-US" sz="2400" dirty="0"/>
              <a:t>Using World Models to Dream</a:t>
            </a:r>
          </a:p>
          <a:p>
            <a:r>
              <a:rPr lang="en-US" sz="2400" dirty="0"/>
              <a:t>Extending World Models to </a:t>
            </a:r>
            <a:r>
              <a:rPr lang="en-US" sz="2400" dirty="0" err="1"/>
              <a:t>MuJoCo</a:t>
            </a:r>
            <a:endParaRPr lang="en-US" sz="2400" dirty="0"/>
          </a:p>
          <a:p>
            <a:r>
              <a:rPr lang="en-US" sz="2400" dirty="0"/>
              <a:t>Q&amp;A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871657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B638D7-F555-BCD2-EFB8-05FF6987CF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45C0E5B-0EC2-8F2E-9881-B1A7A6A13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Dreamer: Diverse World Models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5A2B86-3B0A-6834-1765-BD3CC577B712}"/>
              </a:ext>
            </a:extLst>
          </p:cNvPr>
          <p:cNvSpPr txBox="1"/>
          <p:nvPr/>
        </p:nvSpPr>
        <p:spPr>
          <a:xfrm>
            <a:off x="3048000" y="62161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Google's Dreamer Series Emphasizes Solving Diverse Tasks</a:t>
            </a:r>
            <a:endParaRPr lang="en-US" dirty="0"/>
          </a:p>
        </p:txBody>
      </p:sp>
      <p:pic>
        <p:nvPicPr>
          <p:cNvPr id="4100" name="Picture 4" descr="DreamerV3 Tasks">
            <a:extLst>
              <a:ext uri="{FF2B5EF4-FFF2-40B4-BE49-F238E27FC236}">
                <a16:creationId xmlns:a16="http://schemas.microsoft.com/office/drawing/2014/main" id="{91D181D0-7762-D31E-C374-3014F630CE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2441448"/>
            <a:ext cx="60960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18056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0AC3F8-7EE3-26CE-CD5D-8ACEA74A7A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Freeform: Shape 5126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29" name="Freeform: Shape 5128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9925"/>
            <a:ext cx="11155680" cy="45719"/>
          </a:xfrm>
          <a:custGeom>
            <a:avLst/>
            <a:gdLst/>
            <a:ahLst/>
            <a:cxnLst/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5131" name="Rectangle 5130">
            <a:extLst>
              <a:ext uri="{FF2B5EF4-FFF2-40B4-BE49-F238E27FC236}">
                <a16:creationId xmlns:a16="http://schemas.microsoft.com/office/drawing/2014/main" id="{CD7F9EC8-0E2C-4023-9DD1-73BEF6B80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4877866-A8E2-1878-7AC7-380BC4186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7565779" cy="138699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600"/>
              <a:t>Surfer: Interactive World Models</a:t>
            </a:r>
          </a:p>
        </p:txBody>
      </p:sp>
      <p:sp>
        <p:nvSpPr>
          <p:cNvPr id="5133" name="Freeform: Shape 5132">
            <a:extLst>
              <a:ext uri="{FF2B5EF4-FFF2-40B4-BE49-F238E27FC236}">
                <a16:creationId xmlns:a16="http://schemas.microsoft.com/office/drawing/2014/main" id="{DD646702-1788-B97D-918B-46834CD1E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surfer">
            <a:hlinkClick r:id="" action="ppaction://media"/>
            <a:extLst>
              <a:ext uri="{FF2B5EF4-FFF2-40B4-BE49-F238E27FC236}">
                <a16:creationId xmlns:a16="http://schemas.microsoft.com/office/drawing/2014/main" id="{3EE30C38-E6A8-832A-7553-21CCD976B86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578480" y="1919777"/>
            <a:ext cx="4820522" cy="3615392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39B633A1-9162-925B-E872-6DA4C489BF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92998" y="2686443"/>
            <a:ext cx="5515396" cy="2082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35" name="Freeform: Shape 5134">
            <a:extLst>
              <a:ext uri="{FF2B5EF4-FFF2-40B4-BE49-F238E27FC236}">
                <a16:creationId xmlns:a16="http://schemas.microsoft.com/office/drawing/2014/main" id="{F6B4FCA5-23FA-C759-8E23-68410B3505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6300216"/>
            <a:ext cx="11165482" cy="45719"/>
          </a:xfrm>
          <a:custGeom>
            <a:avLst/>
            <a:gdLst>
              <a:gd name="connsiteX0" fmla="*/ 0 w 11165482"/>
              <a:gd name="connsiteY0" fmla="*/ 0 h 45719"/>
              <a:gd name="connsiteX1" fmla="*/ 3694525 w 11165482"/>
              <a:gd name="connsiteY1" fmla="*/ 0 h 45719"/>
              <a:gd name="connsiteX2" fmla="*/ 5021183 w 11165482"/>
              <a:gd name="connsiteY2" fmla="*/ 0 h 45719"/>
              <a:gd name="connsiteX3" fmla="*/ 6144299 w 11165482"/>
              <a:gd name="connsiteY3" fmla="*/ 0 h 45719"/>
              <a:gd name="connsiteX4" fmla="*/ 8715708 w 11165482"/>
              <a:gd name="connsiteY4" fmla="*/ 0 h 45719"/>
              <a:gd name="connsiteX5" fmla="*/ 11165482 w 11165482"/>
              <a:gd name="connsiteY5" fmla="*/ 0 h 45719"/>
              <a:gd name="connsiteX6" fmla="*/ 11165482 w 11165482"/>
              <a:gd name="connsiteY6" fmla="*/ 45719 h 45719"/>
              <a:gd name="connsiteX7" fmla="*/ 8715708 w 11165482"/>
              <a:gd name="connsiteY7" fmla="*/ 45719 h 45719"/>
              <a:gd name="connsiteX8" fmla="*/ 6144299 w 11165482"/>
              <a:gd name="connsiteY8" fmla="*/ 45719 h 45719"/>
              <a:gd name="connsiteX9" fmla="*/ 5021183 w 11165482"/>
              <a:gd name="connsiteY9" fmla="*/ 45719 h 45719"/>
              <a:gd name="connsiteX10" fmla="*/ 3694525 w 11165482"/>
              <a:gd name="connsiteY10" fmla="*/ 45719 h 45719"/>
              <a:gd name="connsiteX11" fmla="*/ 0 w 11165482"/>
              <a:gd name="connsiteY11" fmla="*/ 45719 h 45719"/>
              <a:gd name="connsiteX0" fmla="*/ 0 w 11165482"/>
              <a:gd name="connsiteY0" fmla="*/ 0 h 45719"/>
              <a:gd name="connsiteX1" fmla="*/ 3694525 w 11165482"/>
              <a:gd name="connsiteY1" fmla="*/ 0 h 45719"/>
              <a:gd name="connsiteX2" fmla="*/ 6144299 w 11165482"/>
              <a:gd name="connsiteY2" fmla="*/ 0 h 45719"/>
              <a:gd name="connsiteX3" fmla="*/ 8715708 w 11165482"/>
              <a:gd name="connsiteY3" fmla="*/ 0 h 45719"/>
              <a:gd name="connsiteX4" fmla="*/ 11165482 w 11165482"/>
              <a:gd name="connsiteY4" fmla="*/ 0 h 45719"/>
              <a:gd name="connsiteX5" fmla="*/ 11165482 w 11165482"/>
              <a:gd name="connsiteY5" fmla="*/ 45719 h 45719"/>
              <a:gd name="connsiteX6" fmla="*/ 8715708 w 11165482"/>
              <a:gd name="connsiteY6" fmla="*/ 45719 h 45719"/>
              <a:gd name="connsiteX7" fmla="*/ 6144299 w 11165482"/>
              <a:gd name="connsiteY7" fmla="*/ 45719 h 45719"/>
              <a:gd name="connsiteX8" fmla="*/ 5021183 w 11165482"/>
              <a:gd name="connsiteY8" fmla="*/ 45719 h 45719"/>
              <a:gd name="connsiteX9" fmla="*/ 3694525 w 11165482"/>
              <a:gd name="connsiteY9" fmla="*/ 45719 h 45719"/>
              <a:gd name="connsiteX10" fmla="*/ 0 w 11165482"/>
              <a:gd name="connsiteY10" fmla="*/ 45719 h 45719"/>
              <a:gd name="connsiteX11" fmla="*/ 0 w 11165482"/>
              <a:gd name="connsiteY11" fmla="*/ 0 h 45719"/>
              <a:gd name="connsiteX0" fmla="*/ 0 w 11165482"/>
              <a:gd name="connsiteY0" fmla="*/ 0 h 45719"/>
              <a:gd name="connsiteX1" fmla="*/ 3694525 w 11165482"/>
              <a:gd name="connsiteY1" fmla="*/ 0 h 45719"/>
              <a:gd name="connsiteX2" fmla="*/ 6144299 w 11165482"/>
              <a:gd name="connsiteY2" fmla="*/ 0 h 45719"/>
              <a:gd name="connsiteX3" fmla="*/ 8715708 w 11165482"/>
              <a:gd name="connsiteY3" fmla="*/ 0 h 45719"/>
              <a:gd name="connsiteX4" fmla="*/ 11165482 w 11165482"/>
              <a:gd name="connsiteY4" fmla="*/ 0 h 45719"/>
              <a:gd name="connsiteX5" fmla="*/ 11165482 w 11165482"/>
              <a:gd name="connsiteY5" fmla="*/ 45719 h 45719"/>
              <a:gd name="connsiteX6" fmla="*/ 8715708 w 11165482"/>
              <a:gd name="connsiteY6" fmla="*/ 45719 h 45719"/>
              <a:gd name="connsiteX7" fmla="*/ 6144299 w 11165482"/>
              <a:gd name="connsiteY7" fmla="*/ 45719 h 45719"/>
              <a:gd name="connsiteX8" fmla="*/ 5021183 w 11165482"/>
              <a:gd name="connsiteY8" fmla="*/ 45719 h 45719"/>
              <a:gd name="connsiteX9" fmla="*/ 0 w 11165482"/>
              <a:gd name="connsiteY9" fmla="*/ 45719 h 45719"/>
              <a:gd name="connsiteX10" fmla="*/ 0 w 11165482"/>
              <a:gd name="connsiteY10" fmla="*/ 0 h 45719"/>
              <a:gd name="connsiteX0" fmla="*/ 0 w 11165482"/>
              <a:gd name="connsiteY0" fmla="*/ 0 h 45719"/>
              <a:gd name="connsiteX1" fmla="*/ 6144299 w 11165482"/>
              <a:gd name="connsiteY1" fmla="*/ 0 h 45719"/>
              <a:gd name="connsiteX2" fmla="*/ 8715708 w 11165482"/>
              <a:gd name="connsiteY2" fmla="*/ 0 h 45719"/>
              <a:gd name="connsiteX3" fmla="*/ 11165482 w 11165482"/>
              <a:gd name="connsiteY3" fmla="*/ 0 h 45719"/>
              <a:gd name="connsiteX4" fmla="*/ 11165482 w 11165482"/>
              <a:gd name="connsiteY4" fmla="*/ 45719 h 45719"/>
              <a:gd name="connsiteX5" fmla="*/ 8715708 w 11165482"/>
              <a:gd name="connsiteY5" fmla="*/ 45719 h 45719"/>
              <a:gd name="connsiteX6" fmla="*/ 6144299 w 11165482"/>
              <a:gd name="connsiteY6" fmla="*/ 45719 h 45719"/>
              <a:gd name="connsiteX7" fmla="*/ 5021183 w 11165482"/>
              <a:gd name="connsiteY7" fmla="*/ 45719 h 45719"/>
              <a:gd name="connsiteX8" fmla="*/ 0 w 11165482"/>
              <a:gd name="connsiteY8" fmla="*/ 45719 h 45719"/>
              <a:gd name="connsiteX9" fmla="*/ 0 w 11165482"/>
              <a:gd name="connsiteY9" fmla="*/ 0 h 45719"/>
              <a:gd name="connsiteX0" fmla="*/ 0 w 11165482"/>
              <a:gd name="connsiteY0" fmla="*/ 0 h 45719"/>
              <a:gd name="connsiteX1" fmla="*/ 6144299 w 11165482"/>
              <a:gd name="connsiteY1" fmla="*/ 0 h 45719"/>
              <a:gd name="connsiteX2" fmla="*/ 8715708 w 11165482"/>
              <a:gd name="connsiteY2" fmla="*/ 0 h 45719"/>
              <a:gd name="connsiteX3" fmla="*/ 11165482 w 11165482"/>
              <a:gd name="connsiteY3" fmla="*/ 0 h 45719"/>
              <a:gd name="connsiteX4" fmla="*/ 11165482 w 11165482"/>
              <a:gd name="connsiteY4" fmla="*/ 45719 h 45719"/>
              <a:gd name="connsiteX5" fmla="*/ 8715708 w 11165482"/>
              <a:gd name="connsiteY5" fmla="*/ 45719 h 45719"/>
              <a:gd name="connsiteX6" fmla="*/ 5021183 w 11165482"/>
              <a:gd name="connsiteY6" fmla="*/ 45719 h 45719"/>
              <a:gd name="connsiteX7" fmla="*/ 0 w 11165482"/>
              <a:gd name="connsiteY7" fmla="*/ 45719 h 45719"/>
              <a:gd name="connsiteX8" fmla="*/ 0 w 11165482"/>
              <a:gd name="connsiteY8" fmla="*/ 0 h 45719"/>
              <a:gd name="connsiteX0" fmla="*/ 0 w 11165482"/>
              <a:gd name="connsiteY0" fmla="*/ 0 h 45719"/>
              <a:gd name="connsiteX1" fmla="*/ 8715708 w 11165482"/>
              <a:gd name="connsiteY1" fmla="*/ 0 h 45719"/>
              <a:gd name="connsiteX2" fmla="*/ 11165482 w 11165482"/>
              <a:gd name="connsiteY2" fmla="*/ 0 h 45719"/>
              <a:gd name="connsiteX3" fmla="*/ 11165482 w 11165482"/>
              <a:gd name="connsiteY3" fmla="*/ 45719 h 45719"/>
              <a:gd name="connsiteX4" fmla="*/ 8715708 w 11165482"/>
              <a:gd name="connsiteY4" fmla="*/ 45719 h 45719"/>
              <a:gd name="connsiteX5" fmla="*/ 5021183 w 11165482"/>
              <a:gd name="connsiteY5" fmla="*/ 45719 h 45719"/>
              <a:gd name="connsiteX6" fmla="*/ 0 w 11165482"/>
              <a:gd name="connsiteY6" fmla="*/ 45719 h 45719"/>
              <a:gd name="connsiteX7" fmla="*/ 0 w 11165482"/>
              <a:gd name="connsiteY7" fmla="*/ 0 h 45719"/>
              <a:gd name="connsiteX0" fmla="*/ 0 w 11165482"/>
              <a:gd name="connsiteY0" fmla="*/ 0 h 45719"/>
              <a:gd name="connsiteX1" fmla="*/ 8715708 w 11165482"/>
              <a:gd name="connsiteY1" fmla="*/ 0 h 45719"/>
              <a:gd name="connsiteX2" fmla="*/ 11165482 w 11165482"/>
              <a:gd name="connsiteY2" fmla="*/ 0 h 45719"/>
              <a:gd name="connsiteX3" fmla="*/ 11165482 w 11165482"/>
              <a:gd name="connsiteY3" fmla="*/ 45719 h 45719"/>
              <a:gd name="connsiteX4" fmla="*/ 8715708 w 11165482"/>
              <a:gd name="connsiteY4" fmla="*/ 45719 h 45719"/>
              <a:gd name="connsiteX5" fmla="*/ 0 w 11165482"/>
              <a:gd name="connsiteY5" fmla="*/ 45719 h 45719"/>
              <a:gd name="connsiteX6" fmla="*/ 0 w 11165482"/>
              <a:gd name="connsiteY6" fmla="*/ 0 h 45719"/>
              <a:gd name="connsiteX0" fmla="*/ 0 w 11165482"/>
              <a:gd name="connsiteY0" fmla="*/ 0 h 45719"/>
              <a:gd name="connsiteX1" fmla="*/ 8715708 w 11165482"/>
              <a:gd name="connsiteY1" fmla="*/ 0 h 45719"/>
              <a:gd name="connsiteX2" fmla="*/ 11165482 w 11165482"/>
              <a:gd name="connsiteY2" fmla="*/ 0 h 45719"/>
              <a:gd name="connsiteX3" fmla="*/ 11165482 w 11165482"/>
              <a:gd name="connsiteY3" fmla="*/ 45719 h 45719"/>
              <a:gd name="connsiteX4" fmla="*/ 0 w 11165482"/>
              <a:gd name="connsiteY4" fmla="*/ 45719 h 45719"/>
              <a:gd name="connsiteX5" fmla="*/ 0 w 11165482"/>
              <a:gd name="connsiteY5" fmla="*/ 0 h 45719"/>
              <a:gd name="connsiteX0" fmla="*/ 0 w 11165482"/>
              <a:gd name="connsiteY0" fmla="*/ 0 h 45719"/>
              <a:gd name="connsiteX1" fmla="*/ 11165482 w 11165482"/>
              <a:gd name="connsiteY1" fmla="*/ 0 h 45719"/>
              <a:gd name="connsiteX2" fmla="*/ 11165482 w 11165482"/>
              <a:gd name="connsiteY2" fmla="*/ 45719 h 45719"/>
              <a:gd name="connsiteX3" fmla="*/ 0 w 11165482"/>
              <a:gd name="connsiteY3" fmla="*/ 45719 h 45719"/>
              <a:gd name="connsiteX4" fmla="*/ 0 w 11165482"/>
              <a:gd name="connsiteY4" fmla="*/ 0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165482" h="45719">
                <a:moveTo>
                  <a:pt x="0" y="0"/>
                </a:moveTo>
                <a:lnTo>
                  <a:pt x="11165482" y="0"/>
                </a:lnTo>
                <a:lnTo>
                  <a:pt x="11165482" y="45719"/>
                </a:lnTo>
                <a:lnTo>
                  <a:pt x="0" y="45719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4B09C7-370C-75C3-0998-C5EF37ECF60F}"/>
              </a:ext>
            </a:extLst>
          </p:cNvPr>
          <p:cNvSpPr txBox="1"/>
          <p:nvPr/>
        </p:nvSpPr>
        <p:spPr>
          <a:xfrm>
            <a:off x="1770518" y="4852701"/>
            <a:ext cx="35603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7"/>
              </a:rPr>
              <a:t>Surfer Utilizes World Models for Interactivity and Instruction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107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E218E2-72AF-7852-807C-72ADE3E82A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8DBDCEE-85C3-FD49-833B-26F45F389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Genie2: World Models for Robust Agents</a:t>
            </a:r>
          </a:p>
        </p:txBody>
      </p:sp>
      <p:pic>
        <p:nvPicPr>
          <p:cNvPr id="2" name="genie2">
            <a:hlinkClick r:id="" action="ppaction://media"/>
            <a:extLst>
              <a:ext uri="{FF2B5EF4-FFF2-40B4-BE49-F238E27FC236}">
                <a16:creationId xmlns:a16="http://schemas.microsoft.com/office/drawing/2014/main" id="{FB2C0931-3604-5577-9B20-E4C1B6CF9E7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7168" y="2184908"/>
            <a:ext cx="6697663" cy="376713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2925D4-32AF-8228-CEA6-93B708843F5F}"/>
              </a:ext>
            </a:extLst>
          </p:cNvPr>
          <p:cNvSpPr txBox="1"/>
          <p:nvPr/>
        </p:nvSpPr>
        <p:spPr>
          <a:xfrm>
            <a:off x="3918018" y="5952046"/>
            <a:ext cx="43559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5"/>
              </a:rPr>
              <a:t>Google's Genie2 Presents a 'Large-Scale Foundation World Model'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49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9925"/>
            <a:ext cx="11155680" cy="45719"/>
          </a:xfrm>
          <a:custGeom>
            <a:avLst/>
            <a:gdLst/>
            <a:ahLst/>
            <a:cxnLst/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C7EFAAB5-34A3-C2FC-70BA-7720CC8ADB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D3454B-5FFF-F761-0717-6BCB75D96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9"/>
            <a:ext cx="7263804" cy="100820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/>
              <a:t>Motivating World 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BFEC8A-F823-5CF2-108F-CEA44E8F92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36653" y="1098957"/>
            <a:ext cx="3634430" cy="8876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i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Reinforcement Learning, Simulation, and Dreams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FDD57DDC-2075-7CBD-00B4-0A5FF0991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person holding a globe">
            <a:extLst>
              <a:ext uri="{FF2B5EF4-FFF2-40B4-BE49-F238E27FC236}">
                <a16:creationId xmlns:a16="http://schemas.microsoft.com/office/drawing/2014/main" id="{63E2CE07-BCF2-246A-F98B-0B7562AFBC4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165" b="24868"/>
          <a:stretch/>
        </p:blipFill>
        <p:spPr>
          <a:xfrm>
            <a:off x="517868" y="2101022"/>
            <a:ext cx="11153216" cy="4244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137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598D-0F6A-051D-FE2F-0856145A9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Sequential Decision Making?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F78FA-1564-F58C-B75D-AB2194A9FE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208" y="2578608"/>
            <a:ext cx="5696712" cy="3767328"/>
          </a:xfrm>
        </p:spPr>
        <p:txBody>
          <a:bodyPr anchor="ctr">
            <a:normAutofit lnSpcReduction="10000"/>
          </a:bodyPr>
          <a:lstStyle/>
          <a:p>
            <a:r>
              <a:rPr lang="en-US" sz="2400" dirty="0"/>
              <a:t>Represented with Markov Decision Processes, solved with Reinforcement Learning</a:t>
            </a:r>
          </a:p>
          <a:p>
            <a:r>
              <a:rPr lang="en-US" sz="2400" dirty="0"/>
              <a:t>Key Terms</a:t>
            </a:r>
          </a:p>
          <a:p>
            <a:pPr lvl="1"/>
            <a:r>
              <a:rPr lang="en-US" sz="2000" dirty="0"/>
              <a:t>Environment – the entire simulation</a:t>
            </a:r>
          </a:p>
          <a:p>
            <a:pPr lvl="1"/>
            <a:r>
              <a:rPr lang="en-US" sz="2000" dirty="0"/>
              <a:t>Actions – dynamics available to an agent</a:t>
            </a:r>
          </a:p>
          <a:p>
            <a:pPr lvl="1"/>
            <a:r>
              <a:rPr lang="en-US" sz="2000" dirty="0"/>
              <a:t>State – snapshot of the environment at a given timestep</a:t>
            </a:r>
          </a:p>
          <a:p>
            <a:pPr lvl="1"/>
            <a:r>
              <a:rPr lang="en-US" sz="2000" dirty="0"/>
              <a:t>Observations – part of state available to agent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0C8C29C-852F-A1AD-CCE9-4B6EB614F1F1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9863" y="2739761"/>
            <a:ext cx="5165725" cy="3443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7282D7-D6B0-BEF8-3960-8CC92EFB0603}"/>
              </a:ext>
            </a:extLst>
          </p:cNvPr>
          <p:cNvSpPr txBox="1"/>
          <p:nvPr/>
        </p:nvSpPr>
        <p:spPr>
          <a:xfrm>
            <a:off x="6618287" y="6183577"/>
            <a:ext cx="49688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OpenAI/Gymnasium’s Car Racing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751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3832F5-9082-2B29-DF7F-C561AF33AD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6316D-4CAE-1F33-30F0-1758888E4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Limitations of Learning in Simulation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60D1A-E186-8632-A687-8BA22104A3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207" y="2532889"/>
            <a:ext cx="6381877" cy="3767328"/>
          </a:xfrm>
        </p:spPr>
        <p:txBody>
          <a:bodyPr anchor="ctr">
            <a:normAutofit/>
          </a:bodyPr>
          <a:lstStyle/>
          <a:p>
            <a:r>
              <a:rPr lang="en-US" sz="2400" dirty="0"/>
              <a:t>Simulations can be expensive</a:t>
            </a:r>
          </a:p>
          <a:p>
            <a:pPr lvl="1"/>
            <a:r>
              <a:rPr lang="en-US" sz="2000" dirty="0"/>
              <a:t>Agents can only learn by doing</a:t>
            </a:r>
          </a:p>
          <a:p>
            <a:pPr lvl="1"/>
            <a:r>
              <a:rPr lang="en-US" sz="2000" dirty="0"/>
              <a:t>Can’t we learn by reflecting or imagining?</a:t>
            </a:r>
          </a:p>
          <a:p>
            <a:r>
              <a:rPr lang="en-US" sz="2400" dirty="0"/>
              <a:t>Simulations don’t guarantee robust agents</a:t>
            </a:r>
          </a:p>
          <a:p>
            <a:pPr lvl="1"/>
            <a:r>
              <a:rPr lang="en-US" sz="2000" dirty="0"/>
              <a:t>Small changes in environment don’t bother humans, but may derail agents</a:t>
            </a:r>
          </a:p>
          <a:p>
            <a:pPr lvl="1"/>
            <a:r>
              <a:rPr lang="en-US" sz="2000" dirty="0"/>
              <a:t>What if we train the agent in diverse environments?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711AE18-B27B-8608-BD0D-007BE6EC64EA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9156" y="2578100"/>
            <a:ext cx="3767138" cy="3767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529EF76-C302-4E2C-3F6C-28A694DBDDCB}"/>
              </a:ext>
            </a:extLst>
          </p:cNvPr>
          <p:cNvSpPr txBox="1"/>
          <p:nvPr/>
        </p:nvSpPr>
        <p:spPr>
          <a:xfrm>
            <a:off x="6903085" y="6345238"/>
            <a:ext cx="43992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Google/DeepMind’s </a:t>
            </a:r>
            <a:r>
              <a:rPr lang="en-US" dirty="0" err="1">
                <a:hlinkClick r:id="rId4"/>
              </a:rPr>
              <a:t>MuJoCo</a:t>
            </a:r>
            <a:r>
              <a:rPr lang="en-US" dirty="0">
                <a:hlinkClick r:id="rId4"/>
              </a:rPr>
              <a:t>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22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E5565D-0EEB-5F06-7E86-5475938C3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3CE73-544F-663C-71E2-BAB60D04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Generative Models Help Agents?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F64BC-B5FA-B06E-94C5-C3480B0706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207" y="2532889"/>
            <a:ext cx="5998465" cy="3767328"/>
          </a:xfrm>
        </p:spPr>
        <p:txBody>
          <a:bodyPr anchor="ctr">
            <a:normAutofit/>
          </a:bodyPr>
          <a:lstStyle/>
          <a:p>
            <a:r>
              <a:rPr lang="en-US" sz="2400" dirty="0"/>
              <a:t>Generative models enable training in dreams</a:t>
            </a:r>
          </a:p>
          <a:p>
            <a:pPr lvl="1"/>
            <a:r>
              <a:rPr lang="en-US" sz="2000" dirty="0"/>
              <a:t>Analog to human brainstorming</a:t>
            </a:r>
          </a:p>
          <a:p>
            <a:pPr lvl="1"/>
            <a:r>
              <a:rPr lang="en-US" sz="2000" dirty="0"/>
              <a:t>Agents can master Atari without ever playing</a:t>
            </a:r>
          </a:p>
          <a:p>
            <a:r>
              <a:rPr lang="en-US" sz="2400" dirty="0"/>
              <a:t>Generative models can guide sampling of high-leverage tasks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D819B5-206C-FD02-91BC-7A5A9EC70301}"/>
              </a:ext>
            </a:extLst>
          </p:cNvPr>
          <p:cNvSpPr txBox="1"/>
          <p:nvPr/>
        </p:nvSpPr>
        <p:spPr>
          <a:xfrm>
            <a:off x="6462988" y="5786367"/>
            <a:ext cx="51813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Actual </a:t>
            </a:r>
            <a:r>
              <a:rPr lang="en-US" dirty="0" err="1">
                <a:hlinkClick r:id="rId5"/>
              </a:rPr>
              <a:t>CarRacing</a:t>
            </a:r>
            <a:r>
              <a:rPr lang="en-US" dirty="0">
                <a:hlinkClick r:id="rId5"/>
              </a:rPr>
              <a:t> (left) vs. Dream </a:t>
            </a:r>
            <a:r>
              <a:rPr lang="en-US" dirty="0" err="1">
                <a:hlinkClick r:id="rId5"/>
              </a:rPr>
              <a:t>CarRacing</a:t>
            </a:r>
            <a:r>
              <a:rPr lang="en-US" dirty="0">
                <a:hlinkClick r:id="rId5"/>
              </a:rPr>
              <a:t> (right)</a:t>
            </a:r>
            <a:endParaRPr lang="en-US" dirty="0"/>
          </a:p>
        </p:txBody>
      </p:sp>
      <p:pic>
        <p:nvPicPr>
          <p:cNvPr id="9" name="World Models - Google Chrome 2025-04-04 12-12-26">
            <a:hlinkClick r:id="" action="ppaction://media"/>
            <a:extLst>
              <a:ext uri="{FF2B5EF4-FFF2-40B4-BE49-F238E27FC236}">
                <a16:creationId xmlns:a16="http://schemas.microsoft.com/office/drawing/2014/main" id="{43240DEF-675F-C191-B311-0C8F2621BC4F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17756" t="36043" r="40744" b="25351"/>
          <a:stretch/>
        </p:blipFill>
        <p:spPr>
          <a:xfrm>
            <a:off x="6519672" y="3118489"/>
            <a:ext cx="5192046" cy="2596127"/>
          </a:xfrm>
        </p:spPr>
      </p:pic>
    </p:spTree>
    <p:extLst>
      <p:ext uri="{BB962C8B-B14F-4D97-AF65-F5344CB8AC3E}">
        <p14:creationId xmlns:p14="http://schemas.microsoft.com/office/powerpoint/2010/main" val="3061990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0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62B8FC-F8BC-D768-2F39-52F07F3ECD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9925"/>
            <a:ext cx="11155680" cy="45719"/>
          </a:xfrm>
          <a:custGeom>
            <a:avLst/>
            <a:gdLst/>
            <a:ahLst/>
            <a:cxnLst/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C7EFAAB5-34A3-C2FC-70BA-7720CC8ADB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3D80CD-F937-592A-2CD9-10D9AEAAD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9"/>
            <a:ext cx="7263804" cy="100820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/>
              <a:t>World Model Components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E6A00B-0CB4-745B-0DB5-7D18F141ED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36653" y="1098957"/>
            <a:ext cx="3634430" cy="8876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2000" i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Understanding Environments by Learning Latent Variables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FDD57DDC-2075-7CBD-00B4-0A5FF0991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Colorful pins connected with a thread">
            <a:extLst>
              <a:ext uri="{FF2B5EF4-FFF2-40B4-BE49-F238E27FC236}">
                <a16:creationId xmlns:a16="http://schemas.microsoft.com/office/drawing/2014/main" id="{34CC69AB-6D2C-FEC6-2ADA-8C55A0D02F8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2146" b="30834"/>
          <a:stretch/>
        </p:blipFill>
        <p:spPr>
          <a:xfrm>
            <a:off x="517868" y="2101022"/>
            <a:ext cx="11153216" cy="4244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062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426340-1948-2840-0B12-432489BA93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C94D3-00C2-9DB0-3342-6DF78855B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World Model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1FF6A-3FDB-2B4A-EA87-773BBF152C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208" y="2532889"/>
            <a:ext cx="5166360" cy="3767328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Core Components</a:t>
            </a:r>
          </a:p>
          <a:p>
            <a:pPr lvl="1"/>
            <a:r>
              <a:rPr lang="en-US" sz="2200" dirty="0"/>
              <a:t>VAE (V) – distill observations</a:t>
            </a:r>
          </a:p>
          <a:p>
            <a:pPr lvl="1"/>
            <a:r>
              <a:rPr lang="en-US" sz="2200" dirty="0"/>
              <a:t>MDN-RNN (M) – predict next state</a:t>
            </a:r>
          </a:p>
          <a:p>
            <a:pPr lvl="1"/>
            <a:r>
              <a:rPr lang="en-US" sz="2200" dirty="0"/>
              <a:t>Controller (C) – take action</a:t>
            </a:r>
          </a:p>
          <a:p>
            <a:r>
              <a:rPr lang="en-US" sz="2400" dirty="0"/>
              <a:t>Because system is complex, original authors implemented simple components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D46130-9F7E-1D17-A345-F081B1B02795}"/>
              </a:ext>
            </a:extLst>
          </p:cNvPr>
          <p:cNvSpPr txBox="1"/>
          <p:nvPr/>
        </p:nvSpPr>
        <p:spPr>
          <a:xfrm>
            <a:off x="6903085" y="6345238"/>
            <a:ext cx="43992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4106" name="Picture 10" descr="World Models (the long version) - ADG Efficiency">
            <a:extLst>
              <a:ext uri="{FF2B5EF4-FFF2-40B4-BE49-F238E27FC236}">
                <a16:creationId xmlns:a16="http://schemas.microsoft.com/office/drawing/2014/main" id="{9E9D88F8-9F32-7CA3-85FB-96B185FA9178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26" r="17536" b="16354"/>
          <a:stretch/>
        </p:blipFill>
        <p:spPr bwMode="auto">
          <a:xfrm>
            <a:off x="6903085" y="2761343"/>
            <a:ext cx="4399280" cy="3310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F18F224-DEEB-7E2F-F7C3-8FADA9DF1A92}"/>
              </a:ext>
            </a:extLst>
          </p:cNvPr>
          <p:cNvSpPr txBox="1"/>
          <p:nvPr/>
        </p:nvSpPr>
        <p:spPr>
          <a:xfrm>
            <a:off x="7725410" y="6160572"/>
            <a:ext cx="27546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World Model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8810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E069BE-36F3-AC49-F34C-94BF2134A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4C0330F-1D4F-4552-B799-615DD237B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992A98C-3913-590E-EDC8-B08E8C9AC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6300216" cy="14630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Distilling Observations with a VAE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2BE0106-0C20-465B-A1BE-0BAC2737B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6281928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DFCFCA7-6F6D-1447-15B4-FE4C86E434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207" y="2578608"/>
            <a:ext cx="5892511" cy="37673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/>
              <a:t>Goal is to learn key concepts from observations by learning compressed latent space</a:t>
            </a:r>
          </a:p>
          <a:p>
            <a:r>
              <a:rPr lang="en-US" sz="2400" dirty="0"/>
              <a:t>Implemented as a </a:t>
            </a:r>
            <a:r>
              <a:rPr lang="en-US" sz="2400" dirty="0">
                <a:hlinkClick r:id="rId5"/>
              </a:rPr>
              <a:t>simple Convolutional VAE</a:t>
            </a:r>
            <a:endParaRPr lang="en-US" sz="2400" dirty="0"/>
          </a:p>
          <a:p>
            <a:r>
              <a:rPr lang="en-US" sz="2400" dirty="0"/>
              <a:t>Can train with just VAE and Controller, but policy is erratic</a:t>
            </a:r>
          </a:p>
        </p:txBody>
      </p:sp>
      <p:pic>
        <p:nvPicPr>
          <p:cNvPr id="5" name="erratic_policy" descr="A video game screen shot of a race car&#10;&#10;AI-generated content may be incorrect.">
            <a:hlinkClick r:id="" action="ppaction://media"/>
            <a:extLst>
              <a:ext uri="{FF2B5EF4-FFF2-40B4-BE49-F238E27FC236}">
                <a16:creationId xmlns:a16="http://schemas.microsoft.com/office/drawing/2014/main" id="{63D7EF15-0465-8AAF-55D6-B542D617BD12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342633" y="868189"/>
            <a:ext cx="4091908" cy="2976863"/>
          </a:xfrm>
          <a:prstGeom prst="rect">
            <a:avLst/>
          </a:prstGeom>
        </p:spPr>
      </p:pic>
      <p:pic>
        <p:nvPicPr>
          <p:cNvPr id="10" name="Picture 9" descr="A diagram of a computer&#10;&#10;AI-generated content may be incorrect.">
            <a:extLst>
              <a:ext uri="{FF2B5EF4-FFF2-40B4-BE49-F238E27FC236}">
                <a16:creationId xmlns:a16="http://schemas.microsoft.com/office/drawing/2014/main" id="{70CE27F4-25D4-8B0C-4405-1B3B4CABD5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3719" y="4416553"/>
            <a:ext cx="5257073" cy="169540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BECAFFA-D016-2FC9-BDB1-DD69BF07F9AC}"/>
              </a:ext>
            </a:extLst>
          </p:cNvPr>
          <p:cNvSpPr txBox="1"/>
          <p:nvPr/>
        </p:nvSpPr>
        <p:spPr>
          <a:xfrm>
            <a:off x="7176610" y="3848738"/>
            <a:ext cx="4423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8"/>
              </a:rPr>
              <a:t>Agent Training with only VAE and Controller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5B10FF-3E0D-B406-0D05-7C5E6B1CEAA0}"/>
              </a:ext>
            </a:extLst>
          </p:cNvPr>
          <p:cNvSpPr txBox="1"/>
          <p:nvPr/>
        </p:nvSpPr>
        <p:spPr>
          <a:xfrm>
            <a:off x="6751221" y="6008509"/>
            <a:ext cx="52747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8"/>
              </a:rPr>
              <a:t>Example of VAE's Function from Doom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9701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estaltVTI">
  <a:themeElements>
    <a:clrScheme name="Gestalt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Gestal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2931</TotalTime>
  <Words>757</Words>
  <Application>Microsoft Office PowerPoint</Application>
  <PresentationFormat>Widescreen</PresentationFormat>
  <Paragraphs>114</Paragraphs>
  <Slides>22</Slides>
  <Notes>17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Aptos</vt:lpstr>
      <vt:lpstr>Arial</vt:lpstr>
      <vt:lpstr>Bierstadt</vt:lpstr>
      <vt:lpstr>GestaltVTI</vt:lpstr>
      <vt:lpstr>An Introduction to World Models</vt:lpstr>
      <vt:lpstr>Agenda</vt:lpstr>
      <vt:lpstr>Motivating World Models</vt:lpstr>
      <vt:lpstr>What is Sequential Decision Making?</vt:lpstr>
      <vt:lpstr>The Limitations of Learning in Simulation</vt:lpstr>
      <vt:lpstr>Can Generative Models Help Agents?</vt:lpstr>
      <vt:lpstr>World Model Components</vt:lpstr>
      <vt:lpstr>The World Model Architecture</vt:lpstr>
      <vt:lpstr>Distilling Observations with a VAE</vt:lpstr>
      <vt:lpstr>Predicting Next State with an MDN-RNN</vt:lpstr>
      <vt:lpstr>Choosing Actions with an Evolutionary Controller</vt:lpstr>
      <vt:lpstr>World Models Outperform Traditional RL</vt:lpstr>
      <vt:lpstr>Using World Models To Dream</vt:lpstr>
      <vt:lpstr>The Architecture of In-Dream Training</vt:lpstr>
      <vt:lpstr>The Goldilocks Zone of Dream Realism</vt:lpstr>
      <vt:lpstr>Mastering Doom with In-Dream Training</vt:lpstr>
      <vt:lpstr>Extending World Models to MuJoCo</vt:lpstr>
      <vt:lpstr>Questions</vt:lpstr>
      <vt:lpstr>World Models Today</vt:lpstr>
      <vt:lpstr>Dreamer: Diverse World Models</vt:lpstr>
      <vt:lpstr>Surfer: Interactive World Models</vt:lpstr>
      <vt:lpstr>Genie2: World Models for Robust Agents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Sean Steinle</dc:creator>
  <cp:lastModifiedBy>Sean Steinle</cp:lastModifiedBy>
  <cp:revision>26</cp:revision>
  <dcterms:created xsi:type="dcterms:W3CDTF">2025-03-23T15:28:09Z</dcterms:created>
  <dcterms:modified xsi:type="dcterms:W3CDTF">2025-04-07T22:03:26Z</dcterms:modified>
</cp:coreProperties>
</file>

<file path=docProps/thumbnail.jpeg>
</file>